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Montserrat"/>
      <p:regular r:id="rId42"/>
      <p:bold r:id="rId43"/>
      <p:italic r:id="rId44"/>
      <p:boldItalic r:id="rId45"/>
    </p:embeddedFont>
    <p:embeddedFont>
      <p:font typeface="Lato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Montserrat-regular.fntdata"/><Relationship Id="rId41" Type="http://schemas.openxmlformats.org/officeDocument/2006/relationships/slide" Target="slides/slide36.xml"/><Relationship Id="rId44" Type="http://schemas.openxmlformats.org/officeDocument/2006/relationships/font" Target="fonts/Montserrat-italic.fntdata"/><Relationship Id="rId43" Type="http://schemas.openxmlformats.org/officeDocument/2006/relationships/font" Target="fonts/Montserrat-bold.fntdata"/><Relationship Id="rId46" Type="http://schemas.openxmlformats.org/officeDocument/2006/relationships/font" Target="fonts/Lato-regular.fntdata"/><Relationship Id="rId45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8e6a248d8c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8e6a248d8c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e6a248d8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e6a248d8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8e6a248d8c_0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8e6a248d8c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e6a248d8c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8e6a248d8c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8e6a248d8c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8e6a248d8c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e6a248d8c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8e6a248d8c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8e6a248d8c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8e6a248d8c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e6a248d8c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8e6a248d8c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8e6a248d8c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8e6a248d8c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8e6a248d8c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8e6a248d8c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e6a248d8c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e6a248d8c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8e6a248d8c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8e6a248d8c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e6a248d8c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8e6a248d8c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8e6a248d8c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8e6a248d8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8e6a248d8c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8e6a248d8c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8e6a248d8c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8e6a248d8c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8e6a248d8c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8e6a248d8c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8e6a248d8c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8e6a248d8c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8e6a248d8c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8e6a248d8c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8e6a248d8c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8e6a248d8c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a89a7cb3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a89a7cb3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8e6a248d8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8e6a248d8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a89a7cb3d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a89a7cb3d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89a7cb3d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a89a7cb3d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a89a7cb3d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a89a7cb3d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a89a7cb3d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a89a7cb3d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a89a7cb3d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a89a7cb3d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a8e627be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a8e627be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a89a7cb3d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a89a7cb3d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e6a248d8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e6a248d8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e6a248d8c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8e6a248d8c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8e6a248d8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8e6a248d8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e6a248d8c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e6a248d8c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8e6a248d8c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8e6a248d8c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8e6a248d8c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8e6a248d8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hyperlink" Target="https://www.eff.org/ai/metrics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hyperlink" Target="http://drive.google.com/file/d/1E7WjTrt6yP-LMOcJ0V9_7LKP_jpzCRNG/view" TargetMode="External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eff.org/ai/metrics" TargetMode="External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hyperlink" Target="http://drive.google.com/file/d/1jYVpJGMLCCv9uG1_TD5P9AG0Tngh0lqW/view" TargetMode="External"/><Relationship Id="rId5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3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youtube.com/playlist?list=PLZHQObOWTQDNU6R1_67000Dx_ZCJB-3pi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eff.org/ai/metrics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hyperlink" Target="https://habr.com/ru/articles/416211/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playlist?list=PLZHQObOWTQDNU6R1_67000Dx_ZCJB-3pi" TargetMode="External"/><Relationship Id="rId4" Type="http://schemas.openxmlformats.org/officeDocument/2006/relationships/hyperlink" Target="http://drive.google.com/file/d/1bdngfgDKE9UJKn5ByIkMu5a3HhBdCOcv/view" TargetMode="External"/><Relationship Id="rId5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68200" cy="16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Введение в нейросети</a:t>
            </a:r>
            <a:endParaRPr sz="2444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22"/>
              <a:t>Part 1</a:t>
            </a:r>
            <a:endParaRPr sz="2222"/>
          </a:p>
        </p:txBody>
      </p:sp>
      <p:sp>
        <p:nvSpPr>
          <p:cNvPr id="135" name="Google Shape;135;p13"/>
          <p:cNvSpPr txBox="1"/>
          <p:nvPr/>
        </p:nvSpPr>
        <p:spPr>
          <a:xfrm>
            <a:off x="5083950" y="3924925"/>
            <a:ext cx="34707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tg: @naconov, @zamyrailov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GitHub: NasonovIvan, maykitbo</a:t>
            </a:r>
            <a:endParaRPr sz="16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225" y="152400"/>
            <a:ext cx="722278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8350" y="49500"/>
            <a:ext cx="7218550" cy="4941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925" y="407475"/>
            <a:ext cx="7775191" cy="44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5150" y="212600"/>
            <a:ext cx="7357102" cy="466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0" name="Google Shape;22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1075" y="152400"/>
            <a:ext cx="535691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61225"/>
            <a:ext cx="8839204" cy="2520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9625" y="152400"/>
            <a:ext cx="45559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050" y="323025"/>
            <a:ext cx="8029573" cy="44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50" y="405525"/>
            <a:ext cx="8007977" cy="433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500" y="418916"/>
            <a:ext cx="8062500" cy="4361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Recognition</a:t>
            </a:r>
            <a:endParaRPr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8187" y="950450"/>
            <a:ext cx="6237527" cy="403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https://www.eff.org/ai/metrics</a:t>
            </a:r>
            <a:r>
              <a:rPr lang="ru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6" name="Google Shape;25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75" y="392713"/>
            <a:ext cx="7997599" cy="43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650" y="163675"/>
            <a:ext cx="7983201" cy="45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525" y="348888"/>
            <a:ext cx="8007777" cy="444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5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4" name="Google Shape;27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00" y="1848825"/>
            <a:ext cx="6870101" cy="144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6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0" name="Google Shape;280;p36" title="nn_2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7975" y="122075"/>
            <a:ext cx="7712200" cy="470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7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6" name="Google Shape;28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1150" y="386425"/>
            <a:ext cx="7553674" cy="437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8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350" y="422825"/>
            <a:ext cx="7936901" cy="429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725" y="421750"/>
            <a:ext cx="7940849" cy="43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0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550" y="409675"/>
            <a:ext cx="7985449" cy="432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425" y="417888"/>
            <a:ext cx="7955098" cy="43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Computer Chess Rating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https://www.eff.org/ai/metrics</a:t>
            </a:r>
            <a:r>
              <a:rPr lang="ru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825" y="940599"/>
            <a:ext cx="6686848" cy="404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2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6" name="Google Shape;316;p42" title="nn_3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6525" y="146325"/>
            <a:ext cx="7811100" cy="470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3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2" name="Google Shape;322;p43"/>
          <p:cNvPicPr preferRelativeResize="0"/>
          <p:nvPr/>
        </p:nvPicPr>
        <p:blipFill rotWithShape="1">
          <a:blip r:embed="rId4">
            <a:alphaModFix/>
          </a:blip>
          <a:srcRect b="0" l="1750" r="-1749" t="0"/>
          <a:stretch/>
        </p:blipFill>
        <p:spPr>
          <a:xfrm>
            <a:off x="1227250" y="238538"/>
            <a:ext cx="7615027" cy="466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8" name="Google Shape;3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2975" y="348188"/>
            <a:ext cx="7975229" cy="444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5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4" name="Google Shape;33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600" y="139375"/>
            <a:ext cx="6777549" cy="486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6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650" y="297263"/>
            <a:ext cx="7895173" cy="4548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7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6" name="Google Shape;346;p47"/>
          <p:cNvSpPr txBox="1"/>
          <p:nvPr/>
        </p:nvSpPr>
        <p:spPr>
          <a:xfrm>
            <a:off x="1684500" y="238000"/>
            <a:ext cx="57750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Recap</a:t>
            </a:r>
            <a:endParaRPr sz="2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47"/>
          <p:cNvSpPr txBox="1"/>
          <p:nvPr/>
        </p:nvSpPr>
        <p:spPr>
          <a:xfrm>
            <a:off x="1706700" y="1335900"/>
            <a:ext cx="6133500" cy="27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Deep Learning intro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MNIST digits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Hidden layers intuition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Non-linear activation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Weights matrix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Gradient descent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Montserrat"/>
              <a:buChar char="●"/>
            </a:pPr>
            <a:r>
              <a:rPr lang="ru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Weights update</a:t>
            </a:r>
            <a:endParaRPr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8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3" name="Google Shape;35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099" y="1183850"/>
            <a:ext cx="6932372" cy="3669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8"/>
          <p:cNvSpPr txBox="1"/>
          <p:nvPr/>
        </p:nvSpPr>
        <p:spPr>
          <a:xfrm>
            <a:off x="2490350" y="262300"/>
            <a:ext cx="4864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That’s all   :)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Backpropagation will come soon…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Speech Recognition</a:t>
            </a:r>
            <a:endParaRPr/>
          </a:p>
        </p:txBody>
      </p:sp>
      <p:sp>
        <p:nvSpPr>
          <p:cNvPr id="155" name="Google Shape;155;p16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https://www.eff.org/ai/metrics</a:t>
            </a:r>
            <a:r>
              <a:rPr lang="ru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5625" y="960250"/>
            <a:ext cx="6583752" cy="403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5125" y="376162"/>
            <a:ext cx="7621299" cy="439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300" y="233453"/>
            <a:ext cx="7038899" cy="2481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675" y="3028700"/>
            <a:ext cx="3525425" cy="14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70225" y="2706572"/>
            <a:ext cx="2966175" cy="1853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/>
        </p:nvSpPr>
        <p:spPr>
          <a:xfrm>
            <a:off x="67200" y="4780850"/>
            <a:ext cx="24840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r>
              <a:rPr lang="ru"/>
              <a:t>  </a:t>
            </a: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Habr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7750" y="1858275"/>
            <a:ext cx="6359775" cy="317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64875" y="488550"/>
            <a:ext cx="5845524" cy="13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6050" y="300300"/>
            <a:ext cx="7521300" cy="454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/>
          <p:nvPr/>
        </p:nvSpPr>
        <p:spPr>
          <a:xfrm>
            <a:off x="67200" y="4780850"/>
            <a:ext cx="15024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3Blue1Brown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21" title="nn_1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0825" y="324950"/>
            <a:ext cx="7739734" cy="44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